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8" r:id="rId2"/>
    <p:sldId id="280" r:id="rId3"/>
    <p:sldId id="281" r:id="rId4"/>
    <p:sldId id="256" r:id="rId5"/>
    <p:sldId id="279" r:id="rId6"/>
    <p:sldId id="269" r:id="rId7"/>
    <p:sldId id="257" r:id="rId8"/>
    <p:sldId id="273" r:id="rId9"/>
    <p:sldId id="275" r:id="rId10"/>
    <p:sldId id="267" r:id="rId11"/>
    <p:sldId id="274" r:id="rId12"/>
    <p:sldId id="259" r:id="rId13"/>
    <p:sldId id="258" r:id="rId14"/>
    <p:sldId id="268" r:id="rId15"/>
    <p:sldId id="261" r:id="rId16"/>
    <p:sldId id="262" r:id="rId17"/>
    <p:sldId id="271" r:id="rId18"/>
    <p:sldId id="272" r:id="rId19"/>
    <p:sldId id="277" r:id="rId20"/>
  </p:sldIdLst>
  <p:sldSz cx="12192000" cy="6858000"/>
  <p:notesSz cx="6858000" cy="9144000"/>
  <p:embeddedFontLst>
    <p:embeddedFont>
      <p:font typeface="ELAND 나이스 Medium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8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AB5"/>
    <a:srgbClr val="575759"/>
    <a:srgbClr val="00A8A3"/>
    <a:srgbClr val="393F3B"/>
    <a:srgbClr val="10B3F4"/>
    <a:srgbClr val="449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50694-5561-437A-90DE-FB55534BB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67A05D-AD89-4CF7-9702-962F7A3B4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2CCB3-1E05-4A2F-8234-B0884864E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81BFC3-10B0-40E8-97C1-1F379C74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01DFF3-C31E-41C3-8B73-E51EDC9D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4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432A1-4D7E-4842-BF0E-57BB7FC0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3A57D-215D-40D7-9AEF-8C037A433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DF3CF-AAA3-41AF-8291-2457F49D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4036F-68AC-4AA4-B910-0388954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059978-5AA0-4BA2-9C9B-47ADFCF6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2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E84819-C30D-4B10-BABF-F88AEDF6E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C3EE4-88F3-43A0-A97D-D960149CB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F2F50-808E-45DA-8F09-1FB6DB5E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6EEB9-415C-4B35-B339-39945EA0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6B1C7B-73A2-4A68-ABB1-DDD04E6D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3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8096D-CC9F-40D7-B6B8-44F1F31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E80FD-BC17-49FD-92E1-58D143D06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65249-1647-47FA-B727-77F4C39E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177E-9130-426A-ADC8-9507C4F68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B5B7A-2BDD-457C-B8FA-F278B7B8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53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D5E17-6EB2-4515-9C5C-9701E4B0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EBD67-F6E2-44AB-9564-176CAE8E4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B5D16-91F1-482B-A2AF-49D220A4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D5EE3-832E-42D2-BA3D-29F5F7D8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9EEC60-E2EC-4E39-97BB-079E540F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9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2CD38-09C0-4D4A-9791-028CB85A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40267E-DD97-4E13-A054-EF7131D09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58CD77-C2EB-4284-A4E3-157CCDDA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2458F4-9C85-4F5A-B914-AFCE3441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234CF0-61EB-4567-8FE8-B4584D41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58D035-4BD8-4F70-A1BE-28BB068A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84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AE452-386F-48FF-8020-DDC11B73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14ABA7-2976-45C1-8677-848AB6135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6649A9-91E4-4A0C-8F5C-B136C640A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605AF2-EBC7-4587-A903-2EE7EAD4A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8EA72-413D-46D2-AAC3-3781A227F2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64F97D-C684-48B5-ADC4-5B76E484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3A6784-2155-454B-A923-A04A8E10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ACDBDA-2AE2-4061-93E3-870529F6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8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F20E2-30CF-4E5B-8274-97CBB395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AA4C82-407B-4339-8265-1D2E08DC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A4C637-04BB-4469-BF6C-6E6692E16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30F209-D149-4557-85F7-555AB489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9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D3356D-9E27-400D-89E4-22D3ED94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7CB224-EFFF-42F3-A4C1-F35394F9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4D279-2125-462E-BC79-4BA02EEA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4EDE6-079A-4B3A-A5AD-F15CA634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01C90-5850-45CE-904B-C4BAE851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2A3F1E-7C2F-4738-8081-6BAB344B9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3121F-8FD5-4CBD-B47C-65D62EEC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111F96-3FE1-45EB-B6FB-6687F45D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0649E-7725-4592-8BD9-7C15A989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DF2B0-A2A7-4091-8CB2-15E62FF7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EBBFA2-FD26-4E14-81AD-24323CEE4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5313C-9FC1-4B22-9EF0-51216F6B5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44B85-E0A4-4330-8B60-618B48FE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D44FCF-E1CF-46DE-AB45-450E505C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9157A9-91DA-4921-BC7F-B0041DC0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7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08449A-797C-4E44-9526-C9C60D56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56E1F-D9A9-4E31-9F8C-3BC87A5F1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D799CE-B9BE-4575-93E7-A79A46D21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97626-E8BA-4E13-9C7D-F940A7341BF7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B7AC1-6DAD-4FE7-9C6B-7B2DD58E6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5B11A-B456-4999-A943-12E98D110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9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41483B7-5FA5-4F95-AEA7-F551D79B300E}"/>
              </a:ext>
            </a:extLst>
          </p:cNvPr>
          <p:cNvSpPr/>
          <p:nvPr/>
        </p:nvSpPr>
        <p:spPr>
          <a:xfrm rot="1251498">
            <a:off x="3140152" y="3763835"/>
            <a:ext cx="558648" cy="3281359"/>
          </a:xfrm>
          <a:custGeom>
            <a:avLst/>
            <a:gdLst>
              <a:gd name="connsiteX0" fmla="*/ 0 w 558648"/>
              <a:gd name="connsiteY0" fmla="*/ 0 h 3281359"/>
              <a:gd name="connsiteX1" fmla="*/ 558648 w 558648"/>
              <a:gd name="connsiteY1" fmla="*/ 0 h 3281359"/>
              <a:gd name="connsiteX2" fmla="*/ 558648 w 558648"/>
              <a:gd name="connsiteY2" fmla="*/ 3089671 h 3281359"/>
              <a:gd name="connsiteX3" fmla="*/ 55568 w 558648"/>
              <a:gd name="connsiteY3" fmla="*/ 3281359 h 3281359"/>
              <a:gd name="connsiteX4" fmla="*/ 0 w 558648"/>
              <a:gd name="connsiteY4" fmla="*/ 3281359 h 32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648" h="3281359">
                <a:moveTo>
                  <a:pt x="0" y="0"/>
                </a:moveTo>
                <a:lnTo>
                  <a:pt x="558648" y="0"/>
                </a:lnTo>
                <a:lnTo>
                  <a:pt x="558648" y="3089671"/>
                </a:lnTo>
                <a:lnTo>
                  <a:pt x="55568" y="3281359"/>
                </a:lnTo>
                <a:lnTo>
                  <a:pt x="0" y="3281359"/>
                </a:lnTo>
                <a:close/>
              </a:path>
            </a:pathLst>
          </a:custGeom>
          <a:solidFill>
            <a:srgbClr val="57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984FEF4-2D75-461A-AB0E-2131CD9FD701}"/>
              </a:ext>
            </a:extLst>
          </p:cNvPr>
          <p:cNvSpPr/>
          <p:nvPr/>
        </p:nvSpPr>
        <p:spPr>
          <a:xfrm rot="5400000">
            <a:off x="-1250158" y="1250158"/>
            <a:ext cx="6858005" cy="4357689"/>
          </a:xfrm>
          <a:custGeom>
            <a:avLst/>
            <a:gdLst>
              <a:gd name="connsiteX0" fmla="*/ 0 w 6858005"/>
              <a:gd name="connsiteY0" fmla="*/ 4357689 h 4357689"/>
              <a:gd name="connsiteX1" fmla="*/ 1435888 w 6858005"/>
              <a:gd name="connsiteY1" fmla="*/ 0 h 4357689"/>
              <a:gd name="connsiteX2" fmla="*/ 2187862 w 6858005"/>
              <a:gd name="connsiteY2" fmla="*/ 0 h 4357689"/>
              <a:gd name="connsiteX3" fmla="*/ 6858000 w 6858005"/>
              <a:gd name="connsiteY3" fmla="*/ 1733550 h 4357689"/>
              <a:gd name="connsiteX4" fmla="*/ 6858000 w 6858005"/>
              <a:gd name="connsiteY4" fmla="*/ 0 h 4357689"/>
              <a:gd name="connsiteX5" fmla="*/ 6858005 w 6858005"/>
              <a:gd name="connsiteY5" fmla="*/ 0 h 4357689"/>
              <a:gd name="connsiteX6" fmla="*/ 6858005 w 6858005"/>
              <a:gd name="connsiteY6" fmla="*/ 4278222 h 4357689"/>
              <a:gd name="connsiteX7" fmla="*/ 6831820 w 6858005"/>
              <a:gd name="connsiteY7" fmla="*/ 4357689 h 435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5" h="4357689">
                <a:moveTo>
                  <a:pt x="0" y="4357689"/>
                </a:moveTo>
                <a:lnTo>
                  <a:pt x="1435888" y="0"/>
                </a:lnTo>
                <a:lnTo>
                  <a:pt x="2187862" y="0"/>
                </a:lnTo>
                <a:lnTo>
                  <a:pt x="6858000" y="1733550"/>
                </a:lnTo>
                <a:lnTo>
                  <a:pt x="6858000" y="0"/>
                </a:lnTo>
                <a:lnTo>
                  <a:pt x="6858005" y="0"/>
                </a:lnTo>
                <a:lnTo>
                  <a:pt x="6858005" y="4278222"/>
                </a:lnTo>
                <a:lnTo>
                  <a:pt x="6831820" y="4357689"/>
                </a:lnTo>
                <a:close/>
              </a:path>
            </a:pathLst>
          </a:cu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835B4493-348E-4159-839C-5BF40FC23F6B}"/>
              </a:ext>
            </a:extLst>
          </p:cNvPr>
          <p:cNvSpPr/>
          <p:nvPr/>
        </p:nvSpPr>
        <p:spPr>
          <a:xfrm rot="10800000">
            <a:off x="0" y="0"/>
            <a:ext cx="12192000" cy="2162177"/>
          </a:xfrm>
          <a:prstGeom prst="triangle">
            <a:avLst>
              <a:gd name="adj" fmla="val 64336"/>
            </a:avLst>
          </a:prstGeom>
          <a:solidFill>
            <a:srgbClr val="00B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4A71F6C-27CC-4077-B953-3CBC2EDB31D9}"/>
              </a:ext>
            </a:extLst>
          </p:cNvPr>
          <p:cNvSpPr/>
          <p:nvPr/>
        </p:nvSpPr>
        <p:spPr>
          <a:xfrm rot="20554104">
            <a:off x="5343211" y="705506"/>
            <a:ext cx="6956945" cy="344441"/>
          </a:xfrm>
          <a:custGeom>
            <a:avLst/>
            <a:gdLst>
              <a:gd name="connsiteX0" fmla="*/ 5859958 w 6975340"/>
              <a:gd name="connsiteY0" fmla="*/ 0 h 361953"/>
              <a:gd name="connsiteX1" fmla="*/ 6975340 w 6975340"/>
              <a:gd name="connsiteY1" fmla="*/ 350215 h 361953"/>
              <a:gd name="connsiteX2" fmla="*/ 6975340 w 6975340"/>
              <a:gd name="connsiteY2" fmla="*/ 361953 h 361953"/>
              <a:gd name="connsiteX3" fmla="*/ 0 w 6975340"/>
              <a:gd name="connsiteY3" fmla="*/ 361953 h 361953"/>
              <a:gd name="connsiteX4" fmla="*/ 0 w 6975340"/>
              <a:gd name="connsiteY4" fmla="*/ 0 h 36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5340" h="361953">
                <a:moveTo>
                  <a:pt x="5859958" y="0"/>
                </a:moveTo>
                <a:lnTo>
                  <a:pt x="6975340" y="350215"/>
                </a:lnTo>
                <a:lnTo>
                  <a:pt x="6975340" y="361953"/>
                </a:lnTo>
                <a:lnTo>
                  <a:pt x="0" y="361953"/>
                </a:lnTo>
                <a:lnTo>
                  <a:pt x="0" y="0"/>
                </a:lnTo>
                <a:close/>
              </a:path>
            </a:pathLst>
          </a:custGeom>
          <a:solidFill>
            <a:srgbClr val="5757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F9F294-AE50-4C63-BD29-1B74C1944460}"/>
              </a:ext>
            </a:extLst>
          </p:cNvPr>
          <p:cNvSpPr/>
          <p:nvPr/>
        </p:nvSpPr>
        <p:spPr>
          <a:xfrm>
            <a:off x="3089715" y="1359390"/>
            <a:ext cx="3207037" cy="3207037"/>
          </a:xfrm>
          <a:prstGeom prst="ellipse">
            <a:avLst/>
          </a:prstGeom>
          <a:solidFill>
            <a:schemeClr val="bg1"/>
          </a:solidFill>
          <a:ln w="139700">
            <a:solidFill>
              <a:srgbClr val="57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E5B57-42DC-4C36-AB49-2410206361BE}"/>
              </a:ext>
            </a:extLst>
          </p:cNvPr>
          <p:cNvSpPr txBox="1"/>
          <p:nvPr/>
        </p:nvSpPr>
        <p:spPr>
          <a:xfrm>
            <a:off x="3146373" y="2723462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93F3B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 전장 역기획서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8FDAD-23B7-48BF-9BCF-CDA9D9C16B4B}"/>
              </a:ext>
            </a:extLst>
          </p:cNvPr>
          <p:cNvSpPr txBox="1"/>
          <p:nvPr/>
        </p:nvSpPr>
        <p:spPr>
          <a:xfrm>
            <a:off x="3146373" y="3207930"/>
            <a:ext cx="304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버전 </a:t>
            </a:r>
            <a:r>
              <a:rPr lang="en-US" altLang="ko-KR" sz="1100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4.4V </a:t>
            </a:r>
            <a:r>
              <a:rPr lang="ko-KR" altLang="en-US" sz="1100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56B82-CC09-41FB-B6D4-1B83E7FCA130}"/>
              </a:ext>
            </a:extLst>
          </p:cNvPr>
          <p:cNvSpPr txBox="1"/>
          <p:nvPr/>
        </p:nvSpPr>
        <p:spPr>
          <a:xfrm>
            <a:off x="3826829" y="2268055"/>
            <a:ext cx="16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붕괴 </a:t>
            </a:r>
            <a:r>
              <a:rPr lang="en-US" altLang="ko-KR" sz="20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3rd</a:t>
            </a:r>
            <a:endParaRPr lang="ko-KR" altLang="en-US" sz="20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14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1B601D-D530-4AFB-952E-300B84550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472"/>
          <a:stretch/>
        </p:blipFill>
        <p:spPr>
          <a:xfrm>
            <a:off x="0" y="581024"/>
            <a:ext cx="12192000" cy="6276975"/>
          </a:xfrm>
          <a:prstGeom prst="rect">
            <a:avLst/>
          </a:prstGeom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A4D0B615-23EE-452D-A89D-18F3F876DBE6}"/>
              </a:ext>
            </a:extLst>
          </p:cNvPr>
          <p:cNvSpPr/>
          <p:nvPr/>
        </p:nvSpPr>
        <p:spPr>
          <a:xfrm rot="4134869">
            <a:off x="7974840" y="1054759"/>
            <a:ext cx="1164566" cy="293120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211906-DC39-4FD7-BF7F-B5A60957CC31}"/>
              </a:ext>
            </a:extLst>
          </p:cNvPr>
          <p:cNvSpPr/>
          <p:nvPr/>
        </p:nvSpPr>
        <p:spPr>
          <a:xfrm>
            <a:off x="4352925" y="666750"/>
            <a:ext cx="3486150" cy="5307964"/>
          </a:xfrm>
          <a:prstGeom prst="roundRect">
            <a:avLst>
              <a:gd name="adj" fmla="val 8197"/>
            </a:avLst>
          </a:prstGeom>
          <a:solidFill>
            <a:srgbClr val="00A8A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등급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비슷한 레벨 구간대를 묶어 랭킹이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진행되며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현재 최고 점수는 어떻게 되는지 바로바로 확인도 가능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비슷한 레벨 구간대의 유저를 묶어서 경쟁시킴으로써 초급유저가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헤비유저와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경쟁하게 되는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상황을 없애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도전하고 싶은 욕구를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자극하기 위함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6F39A2-9B80-41F5-A7E1-12CE1B42C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55" t="9722" r="726" b="58853"/>
          <a:stretch/>
        </p:blipFill>
        <p:spPr>
          <a:xfrm>
            <a:off x="9979742" y="666750"/>
            <a:ext cx="2123768" cy="2155108"/>
          </a:xfrm>
          <a:prstGeom prst="rect">
            <a:avLst/>
          </a:prstGeom>
          <a:ln w="79375">
            <a:solidFill>
              <a:schemeClr val="bg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0AC2F69-411B-447B-9F9B-A234076505BF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4394EC-8CE6-40EE-A7C9-718C33C8B348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141DEE00-A003-4C52-AA8A-E43A2D03B979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A1BA856-03AA-4766-85E4-B4C80F831F96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89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576584F-AEA5-46D7-A998-61BDEE20E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472"/>
          <a:stretch/>
        </p:blipFill>
        <p:spPr>
          <a:xfrm>
            <a:off x="0" y="581024"/>
            <a:ext cx="12192000" cy="62769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211906-DC39-4FD7-BF7F-B5A60957CC31}"/>
              </a:ext>
            </a:extLst>
          </p:cNvPr>
          <p:cNvSpPr/>
          <p:nvPr/>
        </p:nvSpPr>
        <p:spPr>
          <a:xfrm>
            <a:off x="4352925" y="666750"/>
            <a:ext cx="3486150" cy="5307964"/>
          </a:xfrm>
          <a:prstGeom prst="roundRect">
            <a:avLst>
              <a:gd name="adj" fmla="val 8197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남은 도전 횟수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하루에 도전 횟수를 제한하여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일일 재방문을 할 수 있게끔 유도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또한 각 강적별로 횟수가 있는 것이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아니기 때문에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도전 횟수를 어떻게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사용하는지에 따라 랭킹을 위한 전략적인 요소로도 사용 가능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5E04DA3-FBF8-4288-A1F5-8E2805E6D876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7839076" y="3320733"/>
            <a:ext cx="1632729" cy="2377937"/>
          </a:xfrm>
          <a:prstGeom prst="bentConnector3">
            <a:avLst>
              <a:gd name="adj1" fmla="val 50000"/>
            </a:avLst>
          </a:prstGeom>
          <a:ln w="889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FBA41A1-9AC8-467A-9F5B-D85A6443D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437" t="81250" r="3984" b="14861"/>
          <a:stretch/>
        </p:blipFill>
        <p:spPr>
          <a:xfrm>
            <a:off x="9551867" y="5565317"/>
            <a:ext cx="2143125" cy="266701"/>
          </a:xfrm>
          <a:prstGeom prst="rect">
            <a:avLst/>
          </a:prstGeom>
          <a:ln w="79375">
            <a:solidFill>
              <a:schemeClr val="bg1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D6128E8-BE25-4A86-AC03-A112CC11AD4E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B011F1-C4B0-48FA-8E2F-A53B2C264BA6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869A33A-012E-4671-B538-3338E836422D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543E916-7E22-4860-A8DF-ECB205F44169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16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65E943-6D4B-4ED1-ADF0-6D046C76A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1" r="20027" b="9680"/>
          <a:stretch/>
        </p:blipFill>
        <p:spPr>
          <a:xfrm>
            <a:off x="327026" y="1273214"/>
            <a:ext cx="7211218" cy="393539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A982BBD-BC08-4E4E-927B-D4C846895D93}"/>
              </a:ext>
            </a:extLst>
          </p:cNvPr>
          <p:cNvSpPr/>
          <p:nvPr/>
        </p:nvSpPr>
        <p:spPr>
          <a:xfrm>
            <a:off x="8258175" y="775018"/>
            <a:ext cx="3606799" cy="5307964"/>
          </a:xfrm>
          <a:prstGeom prst="roundRect">
            <a:avLst>
              <a:gd name="adj" fmla="val 9801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주간 횟수 보상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초급유저나 시간이 없는 유저들도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2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일정도만 참가하면 모든 보상을 받을 수 있음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시간이 없고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랭킹권을 노릴 수 없는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초급 유저들도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기억전장에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대한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동기 부여를 할 수 있음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93D0B4-5133-4452-B686-595A5A18B251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C0FD37C-9A64-42D2-80A5-386EB5B3F9A7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8CD462D8-14B7-4123-8369-045366570F4E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A3E5C34-CCA0-4AF2-AA48-DBDA1CB4657E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4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DAD9-2A22-46F8-84D2-D85D3E4D7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17" r="20109" b="8810"/>
          <a:stretch/>
        </p:blipFill>
        <p:spPr>
          <a:xfrm>
            <a:off x="329780" y="1273215"/>
            <a:ext cx="7208092" cy="394696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9B8D6B7-6299-409A-B070-CEDC0D3EA4AC}"/>
              </a:ext>
            </a:extLst>
          </p:cNvPr>
          <p:cNvSpPr/>
          <p:nvPr/>
        </p:nvSpPr>
        <p:spPr>
          <a:xfrm>
            <a:off x="8255421" y="775018"/>
            <a:ext cx="3606799" cy="5307964"/>
          </a:xfrm>
          <a:prstGeom prst="roundRect">
            <a:avLst>
              <a:gd name="adj" fmla="val 9537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랭킹 보상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붕괴에 몇 없는 랭킹 컨텐츠로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태고의 의지를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가장 많이 얻을 수 있다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횟수 보상을 받기 위해 플레이 한 유저는 자연스럽게 랭킹보상을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받을 수 있는 수준에 들게 되어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반복하여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기억전장을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플레이 하게 됨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951907-38BA-42FA-885C-D5D638750103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61EACB-404A-449B-9917-A79705E81993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9A5C0163-1D27-4C3B-A6FF-4EC8B1F3AB9B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0CB07-2554-4638-A582-4BE2727FBE0C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173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4C0824-5819-4717-933D-796DB6BF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6" y="1266824"/>
            <a:ext cx="7213600" cy="40576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0CD4BBF-862C-4635-A9AF-28CC58735DCD}"/>
              </a:ext>
            </a:extLst>
          </p:cNvPr>
          <p:cNvSpPr/>
          <p:nvPr/>
        </p:nvSpPr>
        <p:spPr>
          <a:xfrm>
            <a:off x="8258175" y="775018"/>
            <a:ext cx="3606799" cy="5307964"/>
          </a:xfrm>
          <a:prstGeom prst="roundRect">
            <a:avLst>
              <a:gd name="adj" fmla="val 9272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순위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타 유저들의 순위와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현재 점수 및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정보를 확인 가능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다른 유저들의 점수와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덱을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확인하여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참고 할 수 있음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73AD09-31D1-4947-AC28-E2AE9305D058}"/>
              </a:ext>
            </a:extLst>
          </p:cNvPr>
          <p:cNvSpPr/>
          <p:nvPr/>
        </p:nvSpPr>
        <p:spPr>
          <a:xfrm>
            <a:off x="2047875" y="4438650"/>
            <a:ext cx="5329238" cy="352425"/>
          </a:xfrm>
          <a:prstGeom prst="rect">
            <a:avLst/>
          </a:prstGeom>
          <a:solidFill>
            <a:srgbClr val="10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78234F-7487-4EBA-A87A-C93CCB9C35E4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6842E4F-6741-45F8-93E6-511C2373C7B7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83A02187-91CA-4A47-94B4-376B061B89BF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7E82C4-6C04-47F7-A17C-0015876EB6B1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83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8D9314-5FC8-43E4-8071-DA3B66B8D7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8473" b="1"/>
          <a:stretch/>
        </p:blipFill>
        <p:spPr>
          <a:xfrm>
            <a:off x="-1" y="581025"/>
            <a:ext cx="12192000" cy="627697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DF4F71B-BE43-41C7-B7CD-6AF60CB9ABC1}"/>
              </a:ext>
            </a:extLst>
          </p:cNvPr>
          <p:cNvSpPr/>
          <p:nvPr/>
        </p:nvSpPr>
        <p:spPr>
          <a:xfrm>
            <a:off x="1191344" y="775018"/>
            <a:ext cx="3486150" cy="5307964"/>
          </a:xfrm>
          <a:prstGeom prst="roundRect">
            <a:avLst>
              <a:gd name="adj" fmla="val 9290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추천 출전 특성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각 강적들 별로 설명되어 있는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특성들을 한눈에 정리하여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유저에게 전투 시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선택에 대한 힌트를 제공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설명을 정리하여 추천 특성으로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한눈에 보여줌으로써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유저로 하여금 어떤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발키리가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유용할지 고민을 유도함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31000-8DE4-49A5-AD0E-5019AD0A0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28" t="9268" r="1651" b="13333"/>
          <a:stretch/>
        </p:blipFill>
        <p:spPr>
          <a:xfrm>
            <a:off x="6953251" y="679768"/>
            <a:ext cx="5123191" cy="530796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8F3E159-D238-43EB-B024-E374D110FCFD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E8154F-8597-4D9A-96C4-E810B2B1BA7D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DFF75E38-BB51-41EF-9957-486A8CDC22FC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44DDCE0-A7A3-42DA-B02C-D9344A47DF80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125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B560E24-115F-409A-A766-AE1FE2ADD4C5}"/>
              </a:ext>
            </a:extLst>
          </p:cNvPr>
          <p:cNvGrpSpPr/>
          <p:nvPr/>
        </p:nvGrpSpPr>
        <p:grpSpPr>
          <a:xfrm>
            <a:off x="0" y="600075"/>
            <a:ext cx="9702800" cy="5534025"/>
            <a:chOff x="0" y="600075"/>
            <a:chExt cx="9702800" cy="55340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057244-A777-4716-BE2E-C3766C18E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05100"/>
              <a:ext cx="6096000" cy="3429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93D9024-AF70-4BA8-8A56-87FB9DEEF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6800" y="600075"/>
              <a:ext cx="6096000" cy="3429000"/>
            </a:xfrm>
            <a:prstGeom prst="rect">
              <a:avLst/>
            </a:prstGeom>
          </p:spPr>
        </p:pic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8E1DD43-67C7-4075-A831-5CEE036F890D}"/>
              </a:ext>
            </a:extLst>
          </p:cNvPr>
          <p:cNvSpPr/>
          <p:nvPr/>
        </p:nvSpPr>
        <p:spPr>
          <a:xfrm>
            <a:off x="6778627" y="4143375"/>
            <a:ext cx="4972049" cy="2533650"/>
          </a:xfrm>
          <a:prstGeom prst="roundRect">
            <a:avLst>
              <a:gd name="adj" fmla="val 8396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도전 랭킹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현재 점수 랭킹권에 있는 유저들의 점수와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사용한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및 무기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성흔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들을 참고할 수 있음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랭커유저의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덱을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참고하게 하여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유저의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덱의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방향성을 제시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  <a:endParaRPr lang="ko-KR" altLang="en-US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6254ED-F8B8-42DF-98AA-A3348B8D96F1}"/>
              </a:ext>
            </a:extLst>
          </p:cNvPr>
          <p:cNvSpPr/>
          <p:nvPr/>
        </p:nvSpPr>
        <p:spPr>
          <a:xfrm>
            <a:off x="1316831" y="4676775"/>
            <a:ext cx="3462337" cy="214313"/>
          </a:xfrm>
          <a:prstGeom prst="rect">
            <a:avLst/>
          </a:prstGeom>
          <a:solidFill>
            <a:srgbClr val="10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5CA14F-3179-4D61-A584-5ACF6DD70743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4ECD59-C0C2-4F25-AF27-FB72ADB85D54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31FAC0E1-002A-4239-BCFF-D528B49DBDD7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7627D9-F939-4743-9022-31352A636810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39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DD621E-0EFF-48CA-BAC4-F8CF1EEFA742}"/>
              </a:ext>
            </a:extLst>
          </p:cNvPr>
          <p:cNvGrpSpPr/>
          <p:nvPr/>
        </p:nvGrpSpPr>
        <p:grpSpPr>
          <a:xfrm>
            <a:off x="0" y="576739"/>
            <a:ext cx="9702800" cy="5561646"/>
            <a:chOff x="0" y="576739"/>
            <a:chExt cx="9702800" cy="55616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258E686-00CB-4F90-8A96-C46A0F8D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09385"/>
              <a:ext cx="6096000" cy="3429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DB6BC5A-5E65-4EB0-9699-38D7EF6080AB}"/>
                </a:ext>
              </a:extLst>
            </p:cNvPr>
            <p:cNvGrpSpPr/>
            <p:nvPr/>
          </p:nvGrpSpPr>
          <p:grpSpPr>
            <a:xfrm>
              <a:off x="3606800" y="576739"/>
              <a:ext cx="6096000" cy="3429000"/>
              <a:chOff x="7489825" y="558800"/>
              <a:chExt cx="6096000" cy="34290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32D722A-4267-4D65-87CF-7C105A464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89825" y="558800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62A3E83B-12CD-4880-9DA1-456400C499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516" t="52222" r="78047" b="2324"/>
              <a:stretch/>
            </p:blipFill>
            <p:spPr>
              <a:xfrm>
                <a:off x="7704138" y="2343150"/>
                <a:ext cx="1123951" cy="1558607"/>
              </a:xfrm>
              <a:prstGeom prst="rect">
                <a:avLst/>
              </a:prstGeom>
            </p:spPr>
          </p:pic>
        </p:grp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A86169-B3F6-4E8E-AEFE-EEC40E658C94}"/>
              </a:ext>
            </a:extLst>
          </p:cNvPr>
          <p:cNvSpPr/>
          <p:nvPr/>
        </p:nvSpPr>
        <p:spPr>
          <a:xfrm>
            <a:off x="6778625" y="4144010"/>
            <a:ext cx="4972049" cy="2533650"/>
          </a:xfrm>
          <a:prstGeom prst="roundRect">
            <a:avLst>
              <a:gd name="adj" fmla="val 8772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훈련 모드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실제 전투 개시를 하기 전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유저가 유동적으로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덱을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구성하여 전투 횟수를 소모하지 않고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덱의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확인이 가능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또한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난이도의 세부적 조절이 가능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58767-B308-492F-B8AD-04C3B46C1F92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4AD4E8-0E54-49D1-8CE5-7EA155DF5B52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817F4538-F57E-4DEB-BAA6-25EE3BF01B94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671AC4-4415-4BC9-96D7-2C98FCD35A6C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158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A86169-B3F6-4E8E-AEFE-EEC40E658C94}"/>
              </a:ext>
            </a:extLst>
          </p:cNvPr>
          <p:cNvSpPr/>
          <p:nvPr/>
        </p:nvSpPr>
        <p:spPr>
          <a:xfrm>
            <a:off x="6779418" y="4143375"/>
            <a:ext cx="4972049" cy="2533650"/>
          </a:xfrm>
          <a:prstGeom prst="roundRect">
            <a:avLst>
              <a:gd name="adj" fmla="val 8772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도전 모드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랭커의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진영을 확인하고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훈련 모드를 통하여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확인한 유저의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덱으로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실질적으로 도전하여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점수를 랭킹에 등록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1B98744-F494-4224-88E0-F30631059B47}"/>
              </a:ext>
            </a:extLst>
          </p:cNvPr>
          <p:cNvGrpSpPr/>
          <p:nvPr/>
        </p:nvGrpSpPr>
        <p:grpSpPr>
          <a:xfrm>
            <a:off x="0" y="581025"/>
            <a:ext cx="9709150" cy="5552121"/>
            <a:chOff x="0" y="581025"/>
            <a:chExt cx="9709150" cy="55521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258E686-00CB-4F90-8A96-C46A0F8D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04146"/>
              <a:ext cx="6096000" cy="3429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115327-C4B2-44DD-8029-821A4F24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3150" y="581025"/>
              <a:ext cx="6096000" cy="34290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063C9C-C8A9-47E3-A682-3D94F739ADE4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9038B7-19BF-490B-98B3-254E186A1BB9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89BA661F-FF1B-4E71-A0D6-61FD7D420609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A1DAE5-B5DA-4F62-93E0-49470805C45D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567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F58D9-01E0-41C4-9605-5D7B1CB4A5AC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총평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0E69EE-A2E7-46B1-97A4-B44555B0DCC5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24D8EC3-5205-4230-BC3F-C45D1B94AA38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FA6C3B4-0AAA-478E-9F2C-40BE88A8E308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4D47F0-C8D9-49ED-8247-96C624A76E2D}"/>
              </a:ext>
            </a:extLst>
          </p:cNvPr>
          <p:cNvSpPr/>
          <p:nvPr/>
        </p:nvSpPr>
        <p:spPr>
          <a:xfrm>
            <a:off x="2314575" y="1276350"/>
            <a:ext cx="7372350" cy="3756792"/>
          </a:xfrm>
          <a:prstGeom prst="roundRect">
            <a:avLst>
              <a:gd name="adj" fmla="val 8772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초급 유저부터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헤비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유저까지 모두를 만족 시킬 수 있는 컨텐츠가 기억 전장이며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현재는 전장의 보고 상점에서 특정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조각들만 판매를 하고 있어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 전장 컨텐츠의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PLC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가 예상이 가능 하지만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조각을 로테이션 식으로 변경하게 된다면 기억 전장 자체의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PLC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는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거의 무한하다고 볼 수 있음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또한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 전장에서 통용되는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고정 시스템이나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강적이 로테이션으로 바뀌는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시스템으로 신규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발키리에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맞춘 강적을 출전 시킴으로써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BM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과도 연관 지어 높은 매출을 이끌어 낼 수 있을 것으로 보임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80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550F5D-335A-4E14-A22D-52EB038A0F53}"/>
              </a:ext>
            </a:extLst>
          </p:cNvPr>
          <p:cNvGrpSpPr/>
          <p:nvPr/>
        </p:nvGrpSpPr>
        <p:grpSpPr>
          <a:xfrm>
            <a:off x="0" y="0"/>
            <a:ext cx="600074" cy="600074"/>
            <a:chOff x="0" y="0"/>
            <a:chExt cx="600074" cy="60007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207DFA5-D25E-4518-8233-B7544139B7E2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3448F8F4-B76E-4347-A222-682F16EE058B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D371E80-80E9-4310-B25D-16A684BABAA3}"/>
              </a:ext>
            </a:extLst>
          </p:cNvPr>
          <p:cNvSpPr txBox="1"/>
          <p:nvPr/>
        </p:nvSpPr>
        <p:spPr>
          <a:xfrm>
            <a:off x="600072" y="0"/>
            <a:ext cx="2684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목차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78411E-0406-4C3D-ADCF-722B625B0AE0}"/>
              </a:ext>
            </a:extLst>
          </p:cNvPr>
          <p:cNvGrpSpPr/>
          <p:nvPr/>
        </p:nvGrpSpPr>
        <p:grpSpPr>
          <a:xfrm>
            <a:off x="3284220" y="1285100"/>
            <a:ext cx="5689281" cy="600074"/>
            <a:chOff x="3292794" y="2056026"/>
            <a:chExt cx="5689281" cy="600074"/>
          </a:xfrm>
        </p:grpSpPr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EC603945-FC5F-4286-A8DC-DEA6174D0E82}"/>
                </a:ext>
              </a:extLst>
            </p:cNvPr>
            <p:cNvSpPr/>
            <p:nvPr/>
          </p:nvSpPr>
          <p:spPr>
            <a:xfrm>
              <a:off x="4002407" y="2056026"/>
              <a:ext cx="4979668" cy="600074"/>
            </a:xfrm>
            <a:prstGeom prst="parallelogram">
              <a:avLst/>
            </a:prstGeom>
            <a:solidFill>
              <a:srgbClr val="00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/>
                <a:t>타겟층 분석</a:t>
              </a:r>
              <a:endParaRPr lang="ko-KR" altLang="en-US" dirty="0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DCEFB2F2-1CEB-4F06-B461-96414E1B6B94}"/>
                </a:ext>
              </a:extLst>
            </p:cNvPr>
            <p:cNvSpPr/>
            <p:nvPr/>
          </p:nvSpPr>
          <p:spPr>
            <a:xfrm>
              <a:off x="3292794" y="2056026"/>
              <a:ext cx="586739" cy="600074"/>
            </a:xfrm>
            <a:prstGeom prst="parallelogram">
              <a:avLst>
                <a:gd name="adj" fmla="val 20130"/>
              </a:avLst>
            </a:prstGeom>
            <a:solidFill>
              <a:srgbClr val="575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3A1A2EA-8B1A-4835-98E5-AD96FB779BEC}"/>
              </a:ext>
            </a:extLst>
          </p:cNvPr>
          <p:cNvGrpSpPr/>
          <p:nvPr/>
        </p:nvGrpSpPr>
        <p:grpSpPr>
          <a:xfrm>
            <a:off x="3284220" y="3085989"/>
            <a:ext cx="5697855" cy="600074"/>
            <a:chOff x="3284220" y="2784830"/>
            <a:chExt cx="5697855" cy="600074"/>
          </a:xfrm>
        </p:grpSpPr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4A7B99C7-7518-4E48-8E93-FFBB7F353BF6}"/>
                </a:ext>
              </a:extLst>
            </p:cNvPr>
            <p:cNvSpPr/>
            <p:nvPr/>
          </p:nvSpPr>
          <p:spPr>
            <a:xfrm>
              <a:off x="3284220" y="2784830"/>
              <a:ext cx="586739" cy="600074"/>
            </a:xfrm>
            <a:prstGeom prst="parallelogram">
              <a:avLst>
                <a:gd name="adj" fmla="val 20130"/>
              </a:avLst>
            </a:prstGeom>
            <a:solidFill>
              <a:srgbClr val="575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700729D3-871F-4DE9-B723-5044CFBE32A1}"/>
                </a:ext>
              </a:extLst>
            </p:cNvPr>
            <p:cNvSpPr/>
            <p:nvPr/>
          </p:nvSpPr>
          <p:spPr>
            <a:xfrm>
              <a:off x="4002407" y="2784830"/>
              <a:ext cx="4979668" cy="600074"/>
            </a:xfrm>
            <a:prstGeom prst="parallelogram">
              <a:avLst/>
            </a:prstGeom>
            <a:solidFill>
              <a:srgbClr val="00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태고의 의지 소개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A148EE6-7BBB-429F-B317-E02A7595977A}"/>
              </a:ext>
            </a:extLst>
          </p:cNvPr>
          <p:cNvGrpSpPr/>
          <p:nvPr/>
        </p:nvGrpSpPr>
        <p:grpSpPr>
          <a:xfrm>
            <a:off x="3284220" y="3979560"/>
            <a:ext cx="5689281" cy="600074"/>
            <a:chOff x="3292794" y="3513634"/>
            <a:chExt cx="5689281" cy="600074"/>
          </a:xfrm>
        </p:grpSpPr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6C861115-6137-4449-A7B8-FB8B534D5D01}"/>
                </a:ext>
              </a:extLst>
            </p:cNvPr>
            <p:cNvSpPr/>
            <p:nvPr/>
          </p:nvSpPr>
          <p:spPr>
            <a:xfrm>
              <a:off x="3292794" y="3513634"/>
              <a:ext cx="586739" cy="600074"/>
            </a:xfrm>
            <a:prstGeom prst="parallelogram">
              <a:avLst>
                <a:gd name="adj" fmla="val 20130"/>
              </a:avLst>
            </a:prstGeom>
            <a:solidFill>
              <a:srgbClr val="575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07E35F91-C4F5-43A6-81E3-026E7E73C006}"/>
                </a:ext>
              </a:extLst>
            </p:cNvPr>
            <p:cNvSpPr/>
            <p:nvPr/>
          </p:nvSpPr>
          <p:spPr>
            <a:xfrm>
              <a:off x="4002407" y="3513634"/>
              <a:ext cx="4979668" cy="600074"/>
            </a:xfrm>
            <a:prstGeom prst="parallelogram">
              <a:avLst/>
            </a:prstGeom>
            <a:solidFill>
              <a:srgbClr val="00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컨텐츠 및 기획의도 분석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A43C03D-F0E4-43D4-9869-8E74F95819D3}"/>
              </a:ext>
            </a:extLst>
          </p:cNvPr>
          <p:cNvGrpSpPr/>
          <p:nvPr/>
        </p:nvGrpSpPr>
        <p:grpSpPr>
          <a:xfrm>
            <a:off x="3284220" y="4873131"/>
            <a:ext cx="5703565" cy="613821"/>
            <a:chOff x="3278510" y="4242438"/>
            <a:chExt cx="5703565" cy="613821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FFBD1EE5-65E3-489F-80D1-3B938274BE4D}"/>
                </a:ext>
              </a:extLst>
            </p:cNvPr>
            <p:cNvSpPr/>
            <p:nvPr/>
          </p:nvSpPr>
          <p:spPr>
            <a:xfrm>
              <a:off x="3278510" y="4242438"/>
              <a:ext cx="586739" cy="600074"/>
            </a:xfrm>
            <a:prstGeom prst="parallelogram">
              <a:avLst>
                <a:gd name="adj" fmla="val 20130"/>
              </a:avLst>
            </a:prstGeom>
            <a:solidFill>
              <a:srgbClr val="575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1A87DCA6-213A-438C-BEC2-74EEB1E01686}"/>
                </a:ext>
              </a:extLst>
            </p:cNvPr>
            <p:cNvSpPr/>
            <p:nvPr/>
          </p:nvSpPr>
          <p:spPr>
            <a:xfrm>
              <a:off x="4002407" y="4256185"/>
              <a:ext cx="4979668" cy="600074"/>
            </a:xfrm>
            <a:prstGeom prst="parallelogram">
              <a:avLst/>
            </a:prstGeom>
            <a:solidFill>
              <a:srgbClr val="00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총평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63B639C-C8B4-4EB1-B23B-E23709C706F5}"/>
              </a:ext>
            </a:extLst>
          </p:cNvPr>
          <p:cNvGrpSpPr/>
          <p:nvPr/>
        </p:nvGrpSpPr>
        <p:grpSpPr>
          <a:xfrm>
            <a:off x="3284220" y="2187933"/>
            <a:ext cx="5689281" cy="600074"/>
            <a:chOff x="3292794" y="2056026"/>
            <a:chExt cx="5689281" cy="600074"/>
          </a:xfrm>
        </p:grpSpPr>
        <p:sp>
          <p:nvSpPr>
            <p:cNvPr id="45" name="평행 사변형 44">
              <a:extLst>
                <a:ext uri="{FF2B5EF4-FFF2-40B4-BE49-F238E27FC236}">
                  <a16:creationId xmlns:a16="http://schemas.microsoft.com/office/drawing/2014/main" id="{9410CA0B-D62F-423B-A5F2-C3D84A3F1545}"/>
                </a:ext>
              </a:extLst>
            </p:cNvPr>
            <p:cNvSpPr/>
            <p:nvPr/>
          </p:nvSpPr>
          <p:spPr>
            <a:xfrm>
              <a:off x="4002407" y="2056026"/>
              <a:ext cx="4979668" cy="600074"/>
            </a:xfrm>
            <a:prstGeom prst="parallelogram">
              <a:avLst/>
            </a:prstGeom>
            <a:solidFill>
              <a:srgbClr val="00A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/>
                <a:t>기억 전장 소개</a:t>
              </a:r>
            </a:p>
          </p:txBody>
        </p:sp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62CFAB84-44BC-419F-A9EE-D1846271D382}"/>
                </a:ext>
              </a:extLst>
            </p:cNvPr>
            <p:cNvSpPr/>
            <p:nvPr/>
          </p:nvSpPr>
          <p:spPr>
            <a:xfrm>
              <a:off x="3292794" y="2056026"/>
              <a:ext cx="586739" cy="600074"/>
            </a:xfrm>
            <a:prstGeom prst="parallelogram">
              <a:avLst>
                <a:gd name="adj" fmla="val 20130"/>
              </a:avLst>
            </a:prstGeom>
            <a:solidFill>
              <a:srgbClr val="575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082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452B0BB-C603-4617-9095-7DB565582369}"/>
              </a:ext>
            </a:extLst>
          </p:cNvPr>
          <p:cNvGrpSpPr/>
          <p:nvPr/>
        </p:nvGrpSpPr>
        <p:grpSpPr>
          <a:xfrm>
            <a:off x="0" y="0"/>
            <a:ext cx="600074" cy="584775"/>
            <a:chOff x="0" y="0"/>
            <a:chExt cx="600074" cy="60007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FE7DC84-4141-4562-87DC-71D98A8C8C00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97F71F8C-A4F5-4065-9931-6088E80CA1B3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88E3A1-4BF7-49B8-8C13-2AD7698FE59D}"/>
              </a:ext>
            </a:extLst>
          </p:cNvPr>
          <p:cNvSpPr txBox="1"/>
          <p:nvPr/>
        </p:nvSpPr>
        <p:spPr>
          <a:xfrm>
            <a:off x="600072" y="0"/>
            <a:ext cx="2684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타겟층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F51B96-E0C4-4A96-A9E4-AD8408FD7D36}"/>
              </a:ext>
            </a:extLst>
          </p:cNvPr>
          <p:cNvGrpSpPr/>
          <p:nvPr/>
        </p:nvGrpSpPr>
        <p:grpSpPr>
          <a:xfrm>
            <a:off x="422909" y="1549717"/>
            <a:ext cx="11346182" cy="3895725"/>
            <a:chOff x="464818" y="1121092"/>
            <a:chExt cx="11346182" cy="38957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DC13D5-C2EB-4722-B953-D1572D013718}"/>
                </a:ext>
              </a:extLst>
            </p:cNvPr>
            <p:cNvSpPr/>
            <p:nvPr/>
          </p:nvSpPr>
          <p:spPr>
            <a:xfrm>
              <a:off x="6096000" y="1244918"/>
              <a:ext cx="723900" cy="723900"/>
            </a:xfrm>
            <a:prstGeom prst="rect">
              <a:avLst/>
            </a:prstGeom>
            <a:solidFill>
              <a:srgbClr val="5757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63CA900-644C-43CD-A41F-B6E649B0C344}"/>
                </a:ext>
              </a:extLst>
            </p:cNvPr>
            <p:cNvSpPr/>
            <p:nvPr/>
          </p:nvSpPr>
          <p:spPr>
            <a:xfrm>
              <a:off x="6096000" y="2705100"/>
              <a:ext cx="723900" cy="723900"/>
            </a:xfrm>
            <a:prstGeom prst="rect">
              <a:avLst/>
            </a:prstGeom>
            <a:solidFill>
              <a:srgbClr val="5757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F8B713-7B20-4900-8533-D5567C290A19}"/>
                </a:ext>
              </a:extLst>
            </p:cNvPr>
            <p:cNvSpPr/>
            <p:nvPr/>
          </p:nvSpPr>
          <p:spPr>
            <a:xfrm>
              <a:off x="6096000" y="4165282"/>
              <a:ext cx="723900" cy="723900"/>
            </a:xfrm>
            <a:prstGeom prst="rect">
              <a:avLst/>
            </a:prstGeom>
            <a:solidFill>
              <a:srgbClr val="5757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4C87C-B243-4240-89A8-7BFA875FD50E}"/>
                </a:ext>
              </a:extLst>
            </p:cNvPr>
            <p:cNvSpPr txBox="1"/>
            <p:nvPr/>
          </p:nvSpPr>
          <p:spPr>
            <a:xfrm>
              <a:off x="464818" y="1314480"/>
              <a:ext cx="5631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575759"/>
                  </a:solidFill>
                </a:rPr>
                <a:t>이제 게임에 재미를 붙인 유저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94EB5-51CD-495D-BD2C-3C5A7856B5E9}"/>
                </a:ext>
              </a:extLst>
            </p:cNvPr>
            <p:cNvSpPr txBox="1"/>
            <p:nvPr/>
          </p:nvSpPr>
          <p:spPr>
            <a:xfrm>
              <a:off x="600072" y="2774662"/>
              <a:ext cx="54959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575759"/>
                  </a:solidFill>
                </a:rPr>
                <a:t>시간이 많지 않은 유저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3015C9-1D8A-44BA-9A16-4B2980CD444C}"/>
                </a:ext>
              </a:extLst>
            </p:cNvPr>
            <p:cNvSpPr txBox="1"/>
            <p:nvPr/>
          </p:nvSpPr>
          <p:spPr>
            <a:xfrm>
              <a:off x="600072" y="4234844"/>
              <a:ext cx="54959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575759"/>
                  </a:solidFill>
                </a:rPr>
                <a:t>전 </a:t>
              </a:r>
              <a:r>
                <a:rPr lang="ko-KR" altLang="en-US" sz="3200" b="1" dirty="0" err="1">
                  <a:solidFill>
                    <a:srgbClr val="575759"/>
                  </a:solidFill>
                </a:rPr>
                <a:t>캐릭</a:t>
              </a:r>
              <a:r>
                <a:rPr lang="ko-KR" altLang="en-US" sz="3200" b="1" dirty="0">
                  <a:solidFill>
                    <a:srgbClr val="575759"/>
                  </a:solidFill>
                </a:rPr>
                <a:t> </a:t>
              </a:r>
              <a:r>
                <a:rPr lang="en-US" altLang="ko-KR" sz="3200" b="1" dirty="0">
                  <a:solidFill>
                    <a:srgbClr val="575759"/>
                  </a:solidFill>
                </a:rPr>
                <a:t>SSS</a:t>
              </a:r>
              <a:r>
                <a:rPr lang="ko-KR" altLang="en-US" sz="3200" b="1" dirty="0">
                  <a:solidFill>
                    <a:srgbClr val="575759"/>
                  </a:solidFill>
                </a:rPr>
                <a:t>를 노리는 유저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481384-E27C-4CE3-A4A0-8AB238FD6A9D}"/>
                </a:ext>
              </a:extLst>
            </p:cNvPr>
            <p:cNvSpPr/>
            <p:nvPr/>
          </p:nvSpPr>
          <p:spPr>
            <a:xfrm>
              <a:off x="7915275" y="1121092"/>
              <a:ext cx="3895725" cy="3895725"/>
            </a:xfrm>
            <a:prstGeom prst="ellipse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/>
                <a:t>기억 전장</a:t>
              </a:r>
              <a:endParaRPr lang="en-US" altLang="ko-KR" sz="3200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3E16DC5-D155-41BF-8EE7-9E84771D413A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6819900" y="1606868"/>
              <a:ext cx="547687" cy="1459230"/>
            </a:xfrm>
            <a:prstGeom prst="bentConnector2">
              <a:avLst/>
            </a:prstGeom>
            <a:ln w="95250">
              <a:solidFill>
                <a:srgbClr val="575759">
                  <a:alpha val="5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0FCFF74-CDE7-414A-AE65-060D26C26077}"/>
                </a:ext>
              </a:extLst>
            </p:cNvPr>
            <p:cNvCxnSpPr>
              <a:stCxn id="7" idx="3"/>
              <a:endCxn id="17" idx="2"/>
            </p:cNvCxnSpPr>
            <p:nvPr/>
          </p:nvCxnSpPr>
          <p:spPr>
            <a:xfrm>
              <a:off x="6819900" y="3067050"/>
              <a:ext cx="1095375" cy="1905"/>
            </a:xfrm>
            <a:prstGeom prst="line">
              <a:avLst/>
            </a:prstGeom>
            <a:ln w="95250">
              <a:solidFill>
                <a:srgbClr val="575759">
                  <a:alpha val="5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FDC3C7DD-A5E1-4CE8-91AC-94CEEC01BB4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6819900" y="3066098"/>
              <a:ext cx="547687" cy="1461134"/>
            </a:xfrm>
            <a:prstGeom prst="bentConnector2">
              <a:avLst/>
            </a:prstGeom>
            <a:ln w="95250">
              <a:solidFill>
                <a:srgbClr val="575759">
                  <a:alpha val="5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651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25425E-93A8-4EC1-B5E6-70720E611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8527"/>
          <a:stretch/>
        </p:blipFill>
        <p:spPr>
          <a:xfrm>
            <a:off x="0" y="584776"/>
            <a:ext cx="12192000" cy="6273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14AA73-42BB-46F8-9921-48C07B0C7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197" y="948906"/>
            <a:ext cx="2518912" cy="550205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72AFC3-2F7E-47D9-8591-D8AF96D4F804}"/>
              </a:ext>
            </a:extLst>
          </p:cNvPr>
          <p:cNvSpPr/>
          <p:nvPr/>
        </p:nvSpPr>
        <p:spPr>
          <a:xfrm>
            <a:off x="1838325" y="1143000"/>
            <a:ext cx="3486150" cy="5307964"/>
          </a:xfrm>
          <a:prstGeom prst="roundRect">
            <a:avLst>
              <a:gd name="adj" fmla="val 6558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 전장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작전 능력 향상을 위해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천명기관에서 만든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가상 전장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훈련 프로그램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설정상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발키리의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능력 향상을 위해 만든 만큼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이 수준에 도달한 유저들을 한단계 성장시키기 위함과 동시에 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PVP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가 없는 붕괴에서 경쟁시스템을 도입시키기 위함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FFE986-0142-4441-95F6-B8AAED00B0AA}"/>
              </a:ext>
            </a:extLst>
          </p:cNvPr>
          <p:cNvGrpSpPr/>
          <p:nvPr/>
        </p:nvGrpSpPr>
        <p:grpSpPr>
          <a:xfrm>
            <a:off x="0" y="0"/>
            <a:ext cx="600074" cy="584775"/>
            <a:chOff x="0" y="0"/>
            <a:chExt cx="600074" cy="60007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01835D-131B-4A39-97C3-9E1AB8C298AC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8EE4B0DD-FEC1-4EBE-A926-00AEF8A2330E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E30A399-9361-4096-8EF3-E126CC423737}"/>
              </a:ext>
            </a:extLst>
          </p:cNvPr>
          <p:cNvSpPr txBox="1"/>
          <p:nvPr/>
        </p:nvSpPr>
        <p:spPr>
          <a:xfrm>
            <a:off x="600072" y="0"/>
            <a:ext cx="2684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 전장 소개</a:t>
            </a:r>
          </a:p>
        </p:txBody>
      </p:sp>
    </p:spTree>
    <p:extLst>
      <p:ext uri="{BB962C8B-B14F-4D97-AF65-F5344CB8AC3E}">
        <p14:creationId xmlns:p14="http://schemas.microsoft.com/office/powerpoint/2010/main" val="315678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5D24479-3FF7-4FC5-9BD9-78D50198F259}"/>
              </a:ext>
            </a:extLst>
          </p:cNvPr>
          <p:cNvSpPr/>
          <p:nvPr/>
        </p:nvSpPr>
        <p:spPr>
          <a:xfrm>
            <a:off x="8258175" y="775018"/>
            <a:ext cx="3606799" cy="5307964"/>
          </a:xfrm>
          <a:prstGeom prst="roundRect">
            <a:avLst>
              <a:gd name="adj" fmla="val 7159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태고의 의지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 전장에서 얻어지는 화폐로 전장의 보고 상점에서 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캐릭터들의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조각을 구매할 수 있다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최소 보상은 주간 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30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개 이다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sz="1600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초급유저에게는 꾸준히 하면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발키리도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얻고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SSS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급까지 성장시킬 수 있다는 동기 부여를 해주며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헤비유저에게는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SSS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까지의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기간을 단축시켜 과금 부담 자체를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살짝 더는듯 한 느낌을 줄 수 있음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688866-82A6-4334-B69B-0E2C67CF5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7" t="10896" r="13387" b="16081"/>
          <a:stretch/>
        </p:blipFill>
        <p:spPr>
          <a:xfrm>
            <a:off x="350258" y="1265904"/>
            <a:ext cx="7201342" cy="40395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55309A1-DCB0-4746-9175-AB3A34F9717A}"/>
              </a:ext>
            </a:extLst>
          </p:cNvPr>
          <p:cNvGrpSpPr/>
          <p:nvPr/>
        </p:nvGrpSpPr>
        <p:grpSpPr>
          <a:xfrm>
            <a:off x="0" y="0"/>
            <a:ext cx="600074" cy="600074"/>
            <a:chOff x="0" y="0"/>
            <a:chExt cx="600074" cy="60007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A4D7A-71BB-4F62-81D4-2A6BC92A179A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C034436-3E0D-4E0B-B36E-4D74E3FB20B1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0B44E9-CC7D-428A-95BD-87F4C2EBA216}"/>
              </a:ext>
            </a:extLst>
          </p:cNvPr>
          <p:cNvSpPr txBox="1"/>
          <p:nvPr/>
        </p:nvSpPr>
        <p:spPr>
          <a:xfrm>
            <a:off x="600072" y="0"/>
            <a:ext cx="407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태고의 의지</a:t>
            </a:r>
          </a:p>
        </p:txBody>
      </p:sp>
    </p:spTree>
    <p:extLst>
      <p:ext uri="{BB962C8B-B14F-4D97-AF65-F5344CB8AC3E}">
        <p14:creationId xmlns:p14="http://schemas.microsoft.com/office/powerpoint/2010/main" val="164294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783774-7801-4F44-9D0E-B2E42203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1257299"/>
            <a:ext cx="7196667" cy="404812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4C82BB-6C71-4D81-B98E-84178CD6A4E7}"/>
              </a:ext>
            </a:extLst>
          </p:cNvPr>
          <p:cNvSpPr/>
          <p:nvPr/>
        </p:nvSpPr>
        <p:spPr>
          <a:xfrm>
            <a:off x="8258175" y="775018"/>
            <a:ext cx="3606799" cy="5307964"/>
          </a:xfrm>
          <a:prstGeom prst="roundRect">
            <a:avLst>
              <a:gd name="adj" fmla="val 7160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전장의 보고 상점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 전장에서 얻은 태고의 의지로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캐릭터의 조각들을 구매할 수 있는 상점으로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캐릭터를 얻기 위해서는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80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개의 조각이 필요하기 때문에 태고의 의지를 현금으로 환산 시 일주일에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약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6300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원에 해당하는 가치가 있음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CAD489-1177-4728-B292-8CA38DD157AE}"/>
              </a:ext>
            </a:extLst>
          </p:cNvPr>
          <p:cNvGrpSpPr/>
          <p:nvPr/>
        </p:nvGrpSpPr>
        <p:grpSpPr>
          <a:xfrm>
            <a:off x="0" y="0"/>
            <a:ext cx="600074" cy="600074"/>
            <a:chOff x="0" y="0"/>
            <a:chExt cx="600074" cy="60007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D11BFD-AC3C-4FE4-A786-1200701C71BA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87A4D7B3-EA9C-4B6D-A0AA-4339486B8BD2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2FDE7D6-B788-40DA-8668-A37F620B0312}"/>
              </a:ext>
            </a:extLst>
          </p:cNvPr>
          <p:cNvSpPr txBox="1"/>
          <p:nvPr/>
        </p:nvSpPr>
        <p:spPr>
          <a:xfrm>
            <a:off x="600072" y="0"/>
            <a:ext cx="3333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태고의 의지</a:t>
            </a:r>
          </a:p>
        </p:txBody>
      </p:sp>
    </p:spTree>
    <p:extLst>
      <p:ext uri="{BB962C8B-B14F-4D97-AF65-F5344CB8AC3E}">
        <p14:creationId xmlns:p14="http://schemas.microsoft.com/office/powerpoint/2010/main" val="80678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48EBB95-7838-4360-9A8C-1D6D86ECF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472"/>
          <a:stretch/>
        </p:blipFill>
        <p:spPr>
          <a:xfrm>
            <a:off x="0" y="581024"/>
            <a:ext cx="12192000" cy="62769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211906-DC39-4FD7-BF7F-B5A60957CC31}"/>
              </a:ext>
            </a:extLst>
          </p:cNvPr>
          <p:cNvSpPr/>
          <p:nvPr/>
        </p:nvSpPr>
        <p:spPr>
          <a:xfrm>
            <a:off x="8260418" y="775018"/>
            <a:ext cx="3607200" cy="5307964"/>
          </a:xfrm>
          <a:prstGeom prst="roundRect">
            <a:avLst>
              <a:gd name="adj" fmla="val 7150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강적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강적은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C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등급부터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등급으로 나뉘어져 있으며 격파 성공 시 등급이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올라가는 형태로 이루어져 있음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매주 강적자체도 바뀌기 때문에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다양한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발키리를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사용 해야 함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다양한 강적을 통해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초급유저에게는 게임에 대한 보다 깊은 이해와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발키리에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대한 접근성의 상승 및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헤비유저에게는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발키리를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SSS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급으로 등급 업에 대한 접근성을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올려주기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위함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0D933499-D72E-4324-87BE-9C5AD2472C3B}"/>
              </a:ext>
            </a:extLst>
          </p:cNvPr>
          <p:cNvSpPr/>
          <p:nvPr/>
        </p:nvSpPr>
        <p:spPr>
          <a:xfrm rot="16843873">
            <a:off x="3353970" y="1357751"/>
            <a:ext cx="1328468" cy="177613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E7ABD2-A974-4B7D-B482-B1D2A3BE6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0" t="11301" r="73821" b="57988"/>
          <a:stretch/>
        </p:blipFill>
        <p:spPr>
          <a:xfrm>
            <a:off x="120770" y="775018"/>
            <a:ext cx="3071004" cy="2106205"/>
          </a:xfrm>
          <a:prstGeom prst="rect">
            <a:avLst/>
          </a:prstGeom>
          <a:ln w="79375"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CFEDC2-AF40-4F93-8233-6763B7078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" t="11321" r="73537" b="56981"/>
          <a:stretch/>
        </p:blipFill>
        <p:spPr>
          <a:xfrm>
            <a:off x="3692106" y="775018"/>
            <a:ext cx="4178952" cy="294160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BF25DBF-ADEC-403F-8047-8E9032721CB0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B03978D-30AC-400F-BF6C-68E0EDCA6BF3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00F4F2F8-F8B3-4C25-A588-91F7A8F2FBA4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4BAC7F-80AB-4020-97D4-0EA578BEB77E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36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E21DF1-DF37-4728-88A1-BEDDB8506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2"/>
          <a:stretch/>
        </p:blipFill>
        <p:spPr>
          <a:xfrm>
            <a:off x="0" y="581024"/>
            <a:ext cx="12192000" cy="62769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211906-DC39-4FD7-BF7F-B5A60957CC31}"/>
              </a:ext>
            </a:extLst>
          </p:cNvPr>
          <p:cNvSpPr/>
          <p:nvPr/>
        </p:nvSpPr>
        <p:spPr>
          <a:xfrm>
            <a:off x="4352925" y="1035146"/>
            <a:ext cx="3486150" cy="5307964"/>
          </a:xfrm>
          <a:prstGeom prst="roundRect">
            <a:avLst>
              <a:gd name="adj" fmla="val 7377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점수 </a:t>
            </a:r>
            <a:r>
              <a:rPr lang="en-US" altLang="ko-KR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+20%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한 개의 강적에 가산 점수를 주어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유저가 보다 높은 점수를 얻기 위해서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가산 점수를 주는 강적에 도전을 유도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특정 강적에게 유저들의 공격을 유도함으로써 새로 나오는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발키리로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공략하기 쉬운 특성을 배치 하여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보다 높은 점수를 위해서는 과금의 필요성을 주어 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BM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과도 연결 시킬 수 있음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F103AE0B-1861-43DC-B1DA-5A3F6F09E95E}"/>
              </a:ext>
            </a:extLst>
          </p:cNvPr>
          <p:cNvSpPr/>
          <p:nvPr/>
        </p:nvSpPr>
        <p:spPr>
          <a:xfrm>
            <a:off x="1923691" y="828134"/>
            <a:ext cx="1224951" cy="414069"/>
          </a:xfrm>
          <a:prstGeom prst="frame">
            <a:avLst>
              <a:gd name="adj1" fmla="val 123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B64430-BFA6-4247-89B9-85776B43E3E3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AC42DE-6E2A-4402-A8C5-6171B5CC0C85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EED7640-E160-4601-8EB8-24F0FF454E29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2C51DF-33AE-4636-A511-BF6268898BCD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56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B2A8FC-E41C-480E-AAD0-7068283272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472"/>
          <a:stretch/>
        </p:blipFill>
        <p:spPr>
          <a:xfrm>
            <a:off x="0" y="581024"/>
            <a:ext cx="12192000" cy="627697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C5F54D-A07A-4BF6-9A18-688B35598B9B}"/>
              </a:ext>
            </a:extLst>
          </p:cNvPr>
          <p:cNvSpPr/>
          <p:nvPr/>
        </p:nvSpPr>
        <p:spPr>
          <a:xfrm>
            <a:off x="3609975" y="3638550"/>
            <a:ext cx="4972049" cy="3028950"/>
          </a:xfrm>
          <a:prstGeom prst="roundRect">
            <a:avLst>
              <a:gd name="adj" fmla="val 6055"/>
            </a:avLst>
          </a:prstGeom>
          <a:solidFill>
            <a:srgbClr val="00A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</a:t>
            </a: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고정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하나의 강적에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무기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성흔까지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고정시켜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시즌이 끝나기 전까지 사용한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발키리는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다른 강적에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사용 할 수 없음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발키리를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고정 시켜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많은 강적을 공격하기 위해서는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보다 많은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육성을 유도하고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나아가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과금과도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연결 지을 수 있음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B38104D1-F0BE-4812-8815-BE02F9EF7810}"/>
              </a:ext>
            </a:extLst>
          </p:cNvPr>
          <p:cNvSpPr/>
          <p:nvPr/>
        </p:nvSpPr>
        <p:spPr>
          <a:xfrm rot="9399073">
            <a:off x="6095999" y="904875"/>
            <a:ext cx="933450" cy="10995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456978-DCB5-4967-B855-96FA5AEA7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22" t="8472" r="34800" b="77917"/>
          <a:stretch/>
        </p:blipFill>
        <p:spPr>
          <a:xfrm>
            <a:off x="3278981" y="1923413"/>
            <a:ext cx="5634038" cy="1424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5FC453-1E8B-41CB-AE4F-86616F534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22" t="8472" r="34531" b="77917"/>
          <a:stretch/>
        </p:blipFill>
        <p:spPr>
          <a:xfrm>
            <a:off x="4257675" y="581024"/>
            <a:ext cx="3724276" cy="933452"/>
          </a:xfrm>
          <a:prstGeom prst="rect">
            <a:avLst/>
          </a:prstGeom>
          <a:ln w="79375">
            <a:solidFill>
              <a:schemeClr val="bg1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40F972A-F08F-4A0A-BDC8-451B13E571D9}"/>
              </a:ext>
            </a:extLst>
          </p:cNvPr>
          <p:cNvGrpSpPr/>
          <p:nvPr/>
        </p:nvGrpSpPr>
        <p:grpSpPr>
          <a:xfrm>
            <a:off x="0" y="0"/>
            <a:ext cx="600074" cy="581024"/>
            <a:chOff x="0" y="0"/>
            <a:chExt cx="600074" cy="60007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6C5CB83-F903-498D-85D6-1BC803DDF2AF}"/>
                </a:ext>
              </a:extLst>
            </p:cNvPr>
            <p:cNvSpPr/>
            <p:nvPr/>
          </p:nvSpPr>
          <p:spPr>
            <a:xfrm>
              <a:off x="0" y="0"/>
              <a:ext cx="600074" cy="600074"/>
            </a:xfrm>
            <a:prstGeom prst="rect">
              <a:avLst/>
            </a:prstGeom>
            <a:solidFill>
              <a:srgbClr val="00B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E4176B24-0F14-447A-B7CF-853C9F27C1D7}"/>
                </a:ext>
              </a:extLst>
            </p:cNvPr>
            <p:cNvSpPr/>
            <p:nvPr/>
          </p:nvSpPr>
          <p:spPr>
            <a:xfrm rot="5400000">
              <a:off x="78234" y="135257"/>
              <a:ext cx="443604" cy="32956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B33310-3282-4F0E-A481-5823522000EE}"/>
              </a:ext>
            </a:extLst>
          </p:cNvPr>
          <p:cNvSpPr txBox="1"/>
          <p:nvPr/>
        </p:nvSpPr>
        <p:spPr>
          <a:xfrm>
            <a:off x="600072" y="0"/>
            <a:ext cx="54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컨텐츠 </a:t>
            </a:r>
            <a:r>
              <a:rPr lang="ko-KR" altLang="en-US" sz="3200" b="1">
                <a:solidFill>
                  <a:srgbClr val="575759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및 기획의도 분석</a:t>
            </a:r>
            <a:endParaRPr lang="ko-KR" altLang="en-US" sz="3200" b="1" dirty="0">
              <a:solidFill>
                <a:srgbClr val="575759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701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766</Words>
  <Application>Microsoft Office PowerPoint</Application>
  <PresentationFormat>와이드스크린</PresentationFormat>
  <Paragraphs>175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ELAND 나이스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128</cp:revision>
  <dcterms:created xsi:type="dcterms:W3CDTF">2020-12-30T02:05:01Z</dcterms:created>
  <dcterms:modified xsi:type="dcterms:W3CDTF">2021-01-04T03:28:32Z</dcterms:modified>
</cp:coreProperties>
</file>